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3"/>
  </p:notesMasterIdLst>
  <p:sldIdLst>
    <p:sldId id="271" r:id="rId8"/>
    <p:sldId id="266" r:id="rId9"/>
    <p:sldId id="270" r:id="rId10"/>
    <p:sldId id="269"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84925F-96A0-4ACE-8A21-70712DCCC67E}" v="357" dt="2023-08-08T18:34:14.554"/>
    <p1510:client id="{CDF9CCCD-8049-4450-99C9-0CF1958E2618}" v="87" dt="2023-08-08T18:39:59.075"/>
    <p1510:client id="{E37503DD-80DB-3581-E0DB-2C5375E23967}" v="98" dt="2023-11-01T22:08:46.5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1" y="1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3.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rrie Miller (Microsoft)" userId="S::korrie.miller@studentambassadors.com::9a416df5-5f19-4c27-955f-b35953da2a43" providerId="AD" clId="Web-{E37503DD-80DB-3581-E0DB-2C5375E23967}"/>
    <pc:docChg chg="modSld">
      <pc:chgData name="Korrie Miller (Microsoft)" userId="S::korrie.miller@studentambassadors.com::9a416df5-5f19-4c27-955f-b35953da2a43" providerId="AD" clId="Web-{E37503DD-80DB-3581-E0DB-2C5375E23967}" dt="2023-11-01T22:08:46.574" v="57" actId="20577"/>
      <pc:docMkLst>
        <pc:docMk/>
      </pc:docMkLst>
      <pc:sldChg chg="modSp">
        <pc:chgData name="Korrie Miller (Microsoft)" userId="S::korrie.miller@studentambassadors.com::9a416df5-5f19-4c27-955f-b35953da2a43" providerId="AD" clId="Web-{E37503DD-80DB-3581-E0DB-2C5375E23967}" dt="2023-11-01T22:08:46.574" v="57" actId="20577"/>
        <pc:sldMkLst>
          <pc:docMk/>
          <pc:sldMk cId="993253594" sldId="260"/>
        </pc:sldMkLst>
        <pc:spChg chg="mod">
          <ac:chgData name="Korrie Miller (Microsoft)" userId="S::korrie.miller@studentambassadors.com::9a416df5-5f19-4c27-955f-b35953da2a43" providerId="AD" clId="Web-{E37503DD-80DB-3581-E0DB-2C5375E23967}" dt="2023-11-01T22:08:46.574" v="57" actId="20577"/>
          <ac:spMkLst>
            <pc:docMk/>
            <pc:sldMk cId="993253594" sldId="260"/>
            <ac:spMk id="2" creationId="{059D66D6-5BE7-779D-830D-1E3231C481AC}"/>
          </ac:spMkLst>
        </pc:spChg>
      </pc:sldChg>
    </pc:docChg>
  </pc:docChgLst>
</pc:chgInfo>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5/28/2025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5/28/2025 9:12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5/28/2025 9:12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5/28/2025 9:12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5/28/2025 9:12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44530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5/28/2025 9:12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5/28/2025</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dirty="0"/>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dirty="0"/>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dirty="0"/>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59" Type="http://schemas.openxmlformats.org/officeDocument/2006/relationships/slideLayout" Target="../slideLayouts/slideLayout70.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54" Type="http://schemas.openxmlformats.org/officeDocument/2006/relationships/slideLayout" Target="../slideLayouts/slideLayout65.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49" Type="http://schemas.openxmlformats.org/officeDocument/2006/relationships/slideLayout" Target="../slideLayouts/slideLayout60.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44" Type="http://schemas.openxmlformats.org/officeDocument/2006/relationships/slideLayout" Target="../slideLayouts/slideLayout55.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56" Type="http://schemas.openxmlformats.org/officeDocument/2006/relationships/slideLayout" Target="../slideLayouts/slideLayout67.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25" Type="http://schemas.openxmlformats.org/officeDocument/2006/relationships/slideLayout" Target="../slideLayouts/slideLayout36.xml"/><Relationship Id="rId46" Type="http://schemas.openxmlformats.org/officeDocument/2006/relationships/slideLayout" Target="../slideLayouts/slideLayout57.xml"/><Relationship Id="rId67" Type="http://schemas.openxmlformats.org/officeDocument/2006/relationships/slideLayout" Target="../slideLayouts/slideLayout78.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62" Type="http://schemas.openxmlformats.org/officeDocument/2006/relationships/slideLayout" Target="../slideLayouts/slideLayout73.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111" Type="http://schemas.openxmlformats.org/officeDocument/2006/relationships/slideLayout" Target="../slideLayouts/slideLayout122.xml"/><Relationship Id="rId15" Type="http://schemas.openxmlformats.org/officeDocument/2006/relationships/slideLayout" Target="../slideLayouts/slideLayout26.xml"/><Relationship Id="rId36" Type="http://schemas.openxmlformats.org/officeDocument/2006/relationships/slideLayout" Target="../slideLayouts/slideLayout47.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52" Type="http://schemas.openxmlformats.org/officeDocument/2006/relationships/slideLayout" Target="../slideLayouts/slideLayout63.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5/28/2025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dirty="0"/>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dirty="0"/>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dirty="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167887" cy="1107996"/>
          </a:xfrm>
        </p:spPr>
        <p:txBody>
          <a:bodyPr wrap="square" anchor="b">
            <a:normAutofit/>
          </a:bodyPr>
          <a:lstStyle/>
          <a:p>
            <a:r>
              <a:rPr lang="en-US" dirty="0">
                <a:cs typeface="Segoe UI"/>
              </a:rPr>
              <a:t>Mind Menders</a:t>
            </a:r>
            <a:br>
              <a:rPr lang="en-US" dirty="0">
                <a:cs typeface="Segoe UI"/>
              </a:rPr>
            </a:br>
            <a:r>
              <a:rPr lang="en-US" sz="2000" dirty="0">
                <a:cs typeface="Segoe UI"/>
              </a:rPr>
              <a:t>Solution Type: Web Application</a:t>
            </a:r>
            <a:endParaRPr lang="en-US" dirty="0"/>
          </a:p>
        </p:txBody>
      </p:sp>
      <p:sp>
        <p:nvSpPr>
          <p:cNvPr id="5" name="Text Placeholder 4"/>
          <p:cNvSpPr>
            <a:spLocks noGrp="1"/>
          </p:cNvSpPr>
          <p:nvPr>
            <p:ph type="body" sz="quarter" idx="12"/>
          </p:nvPr>
        </p:nvSpPr>
        <p:spPr>
          <a:xfrm>
            <a:off x="582041" y="3962400"/>
            <a:ext cx="5090789" cy="1309396"/>
          </a:xfrm>
        </p:spPr>
        <p:txBody>
          <a:bodyPr vert="horz" wrap="square" lIns="0" tIns="0" rIns="0" bIns="0" rtlCol="0" anchor="t">
            <a:normAutofit fontScale="92500"/>
          </a:bodyPr>
          <a:lstStyle/>
          <a:p>
            <a:pPr>
              <a:spcAft>
                <a:spcPts val="600"/>
              </a:spcAft>
            </a:pPr>
            <a:r>
              <a:rPr lang="en-US" b="1" dirty="0">
                <a:cs typeface="Segoe UI"/>
              </a:rPr>
              <a:t>Names of Team Members</a:t>
            </a:r>
          </a:p>
          <a:p>
            <a:pPr>
              <a:spcAft>
                <a:spcPts val="600"/>
              </a:spcAft>
            </a:pPr>
            <a:r>
              <a:rPr lang="en-US" b="1" dirty="0">
                <a:cs typeface="Segoe UI"/>
              </a:rPr>
              <a:t>Mohamed Faraazman Bin Farooq S - Lead</a:t>
            </a:r>
          </a:p>
          <a:p>
            <a:pPr>
              <a:spcAft>
                <a:spcPts val="600"/>
              </a:spcAft>
            </a:pPr>
            <a:r>
              <a:rPr lang="en-US" b="1" dirty="0">
                <a:cs typeface="Segoe UI"/>
              </a:rPr>
              <a:t>Aania Sohail</a:t>
            </a:r>
          </a:p>
          <a:p>
            <a:pPr>
              <a:spcAft>
                <a:spcPts val="600"/>
              </a:spcAft>
            </a:pPr>
            <a:endParaRPr lang="en-US"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247348252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The Opportunity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8263" y="1863335"/>
            <a:ext cx="8904599" cy="730575"/>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endParaRPr lang="en-US" dirty="0">
              <a:solidFill>
                <a:srgbClr val="3B2E58"/>
              </a:solidFill>
              <a:cs typeface="Segoe UI"/>
            </a:endParaRPr>
          </a:p>
        </p:txBody>
      </p:sp>
      <p:sp>
        <p:nvSpPr>
          <p:cNvPr id="3" name="Rectangle 1">
            <a:extLst>
              <a:ext uri="{FF2B5EF4-FFF2-40B4-BE49-F238E27FC236}">
                <a16:creationId xmlns:a16="http://schemas.microsoft.com/office/drawing/2014/main" id="{FE46365E-BFEE-4C9C-B435-88CCCD9C0492}"/>
              </a:ext>
            </a:extLst>
          </p:cNvPr>
          <p:cNvSpPr>
            <a:spLocks noChangeArrowheads="1"/>
          </p:cNvSpPr>
          <p:nvPr/>
        </p:nvSpPr>
        <p:spPr bwMode="auto">
          <a:xfrm>
            <a:off x="1857642" y="3663926"/>
            <a:ext cx="9241825"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0" i="0" u="none" strike="noStrike" cap="none" normalizeH="0" baseline="0" dirty="0">
                <a:ln>
                  <a:noFill/>
                </a:ln>
                <a:solidFill>
                  <a:schemeClr val="tx1"/>
                </a:solidFill>
                <a:effectLst/>
                <a:latin typeface="+mj-lt"/>
              </a:rPr>
              <a:t>Workplace stress affects </a:t>
            </a:r>
            <a:r>
              <a:rPr kumimoji="0" lang="en-PK" altLang="en-PK" sz="1800" b="1" i="0" u="none" strike="noStrike" cap="none" normalizeH="0" baseline="0" dirty="0">
                <a:ln>
                  <a:noFill/>
                </a:ln>
                <a:solidFill>
                  <a:schemeClr val="tx1"/>
                </a:solidFill>
                <a:effectLst/>
                <a:latin typeface="+mj-lt"/>
              </a:rPr>
              <a:t>77% of professionals</a:t>
            </a:r>
            <a:r>
              <a:rPr kumimoji="0" lang="en-US" altLang="en-PK" sz="1800" b="0" i="0" u="none" strike="noStrike" cap="none" normalizeH="0" baseline="0" dirty="0">
                <a:ln>
                  <a:noFill/>
                </a:ln>
                <a:solidFill>
                  <a:schemeClr val="tx1"/>
                </a:solidFill>
                <a:effectLst/>
                <a:latin typeface="+mj-lt"/>
              </a:rPr>
              <a:t>, </a:t>
            </a:r>
            <a:r>
              <a:rPr kumimoji="0" lang="en-PK" altLang="en-PK" sz="1800" b="0" i="0" u="none" strike="noStrike" cap="none" normalizeH="0" baseline="0" dirty="0">
                <a:ln>
                  <a:noFill/>
                </a:ln>
                <a:solidFill>
                  <a:schemeClr val="tx1"/>
                </a:solidFill>
                <a:effectLst/>
                <a:latin typeface="+mj-lt"/>
              </a:rPr>
              <a:t>yet real-time awareness is nearly zero.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0" i="0" u="none" strike="noStrike" cap="none" normalizeH="0" baseline="0" dirty="0">
                <a:ln>
                  <a:noFill/>
                </a:ln>
                <a:solidFill>
                  <a:schemeClr val="tx1"/>
                </a:solidFill>
                <a:effectLst/>
                <a:latin typeface="+mj-lt"/>
              </a:rPr>
              <a:t>Traditional mental health support is </a:t>
            </a:r>
            <a:r>
              <a:rPr kumimoji="0" lang="en-PK" altLang="en-PK" sz="1800" b="1" i="0" u="none" strike="noStrike" cap="none" normalizeH="0" baseline="0" dirty="0">
                <a:ln>
                  <a:noFill/>
                </a:ln>
                <a:solidFill>
                  <a:schemeClr val="tx1"/>
                </a:solidFill>
                <a:effectLst/>
                <a:latin typeface="+mj-lt"/>
              </a:rPr>
              <a:t>reactive, not proactive</a:t>
            </a:r>
            <a:r>
              <a:rPr kumimoji="0" lang="en-PK" altLang="en-PK" sz="1800" b="0" i="0" u="none" strike="noStrike" cap="none" normalizeH="0" baseline="0" dirty="0">
                <a:ln>
                  <a:noFill/>
                </a:ln>
                <a:solidFill>
                  <a:schemeClr val="tx1"/>
                </a:solidFill>
                <a:effectLst/>
                <a:latin typeface="+mj-l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0" i="0" u="none" strike="noStrike" cap="none" normalizeH="0" baseline="0" dirty="0">
                <a:ln>
                  <a:noFill/>
                </a:ln>
                <a:solidFill>
                  <a:schemeClr val="tx1"/>
                </a:solidFill>
                <a:effectLst/>
                <a:latin typeface="+mj-lt"/>
              </a:rPr>
              <a:t>There’s no lightweight, real-time solution using </a:t>
            </a:r>
            <a:r>
              <a:rPr kumimoji="0" lang="en-PK" altLang="en-PK" sz="1800" b="1" i="0" u="none" strike="noStrike" cap="none" normalizeH="0" baseline="0" dirty="0">
                <a:ln>
                  <a:noFill/>
                </a:ln>
                <a:solidFill>
                  <a:schemeClr val="tx1"/>
                </a:solidFill>
                <a:effectLst/>
                <a:latin typeface="+mj-lt"/>
              </a:rPr>
              <a:t>non-invasive tech</a:t>
            </a:r>
            <a:r>
              <a:rPr kumimoji="0" lang="en-PK" altLang="en-PK" sz="1800" b="0" i="0" u="none" strike="noStrike" cap="none" normalizeH="0" baseline="0" dirty="0">
                <a:ln>
                  <a:noFill/>
                </a:ln>
                <a:solidFill>
                  <a:schemeClr val="tx1"/>
                </a:solidFill>
                <a:effectLst/>
                <a:latin typeface="+mj-l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1" i="0" u="none" strike="noStrike" cap="none" normalizeH="0" baseline="0" dirty="0">
                <a:ln>
                  <a:noFill/>
                </a:ln>
                <a:solidFill>
                  <a:schemeClr val="tx1"/>
                </a:solidFill>
                <a:effectLst/>
                <a:latin typeface="+mj-lt"/>
              </a:rPr>
              <a:t>Big players overlook micro-level stress indicators</a:t>
            </a:r>
            <a:r>
              <a:rPr kumimoji="0" lang="en-US" altLang="en-PK" sz="1800" b="0" i="0" u="none" strike="noStrike" cap="none" normalizeH="0" baseline="0" dirty="0">
                <a:ln>
                  <a:noFill/>
                </a:ln>
                <a:solidFill>
                  <a:schemeClr val="tx1"/>
                </a:solidFill>
                <a:effectLst/>
                <a:latin typeface="+mj-lt"/>
              </a:rPr>
              <a:t>, </a:t>
            </a:r>
            <a:r>
              <a:rPr kumimoji="0" lang="en-PK" altLang="en-PK" sz="1800" b="0" i="0" u="none" strike="noStrike" cap="none" normalizeH="0" baseline="0" dirty="0">
                <a:ln>
                  <a:noFill/>
                </a:ln>
                <a:solidFill>
                  <a:schemeClr val="tx1"/>
                </a:solidFill>
                <a:effectLst/>
                <a:latin typeface="+mj-lt"/>
              </a:rPr>
              <a:t>we don't.</a:t>
            </a:r>
          </a:p>
        </p:txBody>
      </p:sp>
      <p:sp>
        <p:nvSpPr>
          <p:cNvPr id="6" name="TextBox 5">
            <a:extLst>
              <a:ext uri="{FF2B5EF4-FFF2-40B4-BE49-F238E27FC236}">
                <a16:creationId xmlns:a16="http://schemas.microsoft.com/office/drawing/2014/main" id="{C0ECDA57-5971-4CD8-8BFD-4A177232745C}"/>
              </a:ext>
            </a:extLst>
          </p:cNvPr>
          <p:cNvSpPr txBox="1"/>
          <p:nvPr/>
        </p:nvSpPr>
        <p:spPr>
          <a:xfrm>
            <a:off x="1083201" y="2861152"/>
            <a:ext cx="6797350" cy="535531"/>
          </a:xfrm>
          <a:prstGeom prst="rect">
            <a:avLst/>
          </a:prstGeom>
          <a:noFill/>
        </p:spPr>
        <p:txBody>
          <a:bodyPr wrap="square">
            <a:spAutoFit/>
          </a:bodyPr>
          <a:lstStyle/>
          <a:p>
            <a:pPr defTabSz="932742">
              <a:lnSpc>
                <a:spcPct val="90000"/>
              </a:lnSpc>
              <a:spcBef>
                <a:spcPct val="20000"/>
              </a:spcBef>
              <a:buSzPct val="90000"/>
            </a:pPr>
            <a:r>
              <a:rPr lang="en-US" sz="3200" dirty="0">
                <a:latin typeface="+mj-lt"/>
              </a:rPr>
              <a:t>Mental Health Needs a New Lens</a:t>
            </a:r>
          </a:p>
        </p:txBody>
      </p:sp>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026331" cy="795889"/>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pPr>
            <a:endParaRPr lang="en-US" sz="2600" b="1" baseline="-25000" dirty="0">
              <a:cs typeface="Segoe UI"/>
            </a:endParaRPr>
          </a:p>
        </p:txBody>
      </p:sp>
      <p:sp>
        <p:nvSpPr>
          <p:cNvPr id="3" name="Rectangle 1">
            <a:extLst>
              <a:ext uri="{FF2B5EF4-FFF2-40B4-BE49-F238E27FC236}">
                <a16:creationId xmlns:a16="http://schemas.microsoft.com/office/drawing/2014/main" id="{36FA6A24-84B0-4283-97BF-AEA15F06C93F}"/>
              </a:ext>
            </a:extLst>
          </p:cNvPr>
          <p:cNvSpPr>
            <a:spLocks noChangeArrowheads="1"/>
          </p:cNvSpPr>
          <p:nvPr/>
        </p:nvSpPr>
        <p:spPr bwMode="auto">
          <a:xfrm>
            <a:off x="2286000" y="3537211"/>
            <a:ext cx="12077688"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i="0" u="none" strike="noStrike" cap="none" normalizeH="0" baseline="0" dirty="0">
                <a:ln>
                  <a:noFill/>
                </a:ln>
                <a:solidFill>
                  <a:schemeClr val="tx1"/>
                </a:solidFill>
                <a:effectLst/>
                <a:latin typeface="+mj-lt"/>
              </a:rPr>
              <a:t>Built with </a:t>
            </a:r>
            <a:r>
              <a:rPr kumimoji="0" lang="en-PK" altLang="en-PK" sz="1800" i="0" u="none" strike="noStrike" cap="none" normalizeH="0" baseline="0" dirty="0" err="1">
                <a:ln>
                  <a:noFill/>
                </a:ln>
                <a:solidFill>
                  <a:schemeClr val="tx1"/>
                </a:solidFill>
                <a:effectLst/>
                <a:latin typeface="+mj-lt"/>
              </a:rPr>
              <a:t>ViT</a:t>
            </a:r>
            <a:r>
              <a:rPr kumimoji="0" lang="en-PK" altLang="en-PK" sz="1800" i="0" u="none" strike="noStrike" cap="none" normalizeH="0" baseline="0" dirty="0">
                <a:ln>
                  <a:noFill/>
                </a:ln>
                <a:solidFill>
                  <a:schemeClr val="tx1"/>
                </a:solidFill>
                <a:effectLst/>
                <a:latin typeface="+mj-lt"/>
              </a:rPr>
              <a:t> (Vision Transformer) deep learning model.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i="0" u="none" strike="noStrike" cap="none" normalizeH="0" baseline="0" dirty="0">
                <a:ln>
                  <a:noFill/>
                </a:ln>
                <a:solidFill>
                  <a:schemeClr val="tx1"/>
                </a:solidFill>
                <a:effectLst/>
                <a:latin typeface="+mj-lt"/>
              </a:rPr>
              <a:t>Detects stress in real time using a standard webcam.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i="0" u="none" strike="noStrike" cap="none" normalizeH="0" baseline="0" dirty="0">
                <a:ln>
                  <a:noFill/>
                </a:ln>
                <a:solidFill>
                  <a:schemeClr val="tx1"/>
                </a:solidFill>
                <a:effectLst/>
                <a:latin typeface="+mj-lt"/>
              </a:rPr>
              <a:t>Displays stress percentage and overlays facial tracking live.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i="0" u="none" strike="noStrike" cap="none" normalizeH="0" baseline="0" dirty="0">
                <a:ln>
                  <a:noFill/>
                </a:ln>
                <a:solidFill>
                  <a:schemeClr val="tx1"/>
                </a:solidFill>
                <a:effectLst/>
                <a:latin typeface="+mj-lt"/>
              </a:rPr>
              <a:t>Stores stress analysis history (SQLite + Flask backend).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i="0" u="none" strike="noStrike" cap="none" normalizeH="0" baseline="0" dirty="0" err="1">
                <a:ln>
                  <a:noFill/>
                </a:ln>
                <a:solidFill>
                  <a:schemeClr val="tx1"/>
                </a:solidFill>
                <a:effectLst/>
                <a:latin typeface="+mj-lt"/>
              </a:rPr>
              <a:t>Colorful</a:t>
            </a:r>
            <a:r>
              <a:rPr kumimoji="0" lang="en-PK" altLang="en-PK" sz="1800" i="0" u="none" strike="noStrike" cap="none" normalizeH="0" baseline="0" dirty="0">
                <a:ln>
                  <a:noFill/>
                </a:ln>
                <a:solidFill>
                  <a:schemeClr val="tx1"/>
                </a:solidFill>
                <a:effectLst/>
                <a:latin typeface="+mj-lt"/>
              </a:rPr>
              <a:t>, user-friendly frontend</a:t>
            </a:r>
            <a:r>
              <a:rPr kumimoji="0" lang="en-US" altLang="en-PK" sz="1800" i="0" u="none" strike="noStrike" cap="none" normalizeH="0" baseline="0" dirty="0">
                <a:ln>
                  <a:noFill/>
                </a:ln>
                <a:solidFill>
                  <a:schemeClr val="tx1"/>
                </a:solidFill>
                <a:effectLst/>
                <a:latin typeface="+mj-lt"/>
              </a:rPr>
              <a:t>, </a:t>
            </a:r>
            <a:r>
              <a:rPr kumimoji="0" lang="en-PK" altLang="en-PK" sz="1800" i="0" u="none" strike="noStrike" cap="none" normalizeH="0" baseline="0" dirty="0">
                <a:ln>
                  <a:noFill/>
                </a:ln>
                <a:solidFill>
                  <a:schemeClr val="tx1"/>
                </a:solidFill>
                <a:effectLst/>
                <a:latin typeface="+mj-lt"/>
              </a:rPr>
              <a:t>works offline on localhost.</a:t>
            </a:r>
          </a:p>
        </p:txBody>
      </p:sp>
      <p:sp>
        <p:nvSpPr>
          <p:cNvPr id="6" name="TextBox 5">
            <a:extLst>
              <a:ext uri="{FF2B5EF4-FFF2-40B4-BE49-F238E27FC236}">
                <a16:creationId xmlns:a16="http://schemas.microsoft.com/office/drawing/2014/main" id="{FC0D2559-0B88-4444-B142-5D8195D837E3}"/>
              </a:ext>
            </a:extLst>
          </p:cNvPr>
          <p:cNvSpPr txBox="1"/>
          <p:nvPr/>
        </p:nvSpPr>
        <p:spPr>
          <a:xfrm>
            <a:off x="1446244" y="2640563"/>
            <a:ext cx="8649479" cy="523220"/>
          </a:xfrm>
          <a:prstGeom prst="rect">
            <a:avLst/>
          </a:prstGeom>
          <a:noFill/>
        </p:spPr>
        <p:txBody>
          <a:bodyPr wrap="square">
            <a:spAutoFit/>
          </a:bodyPr>
          <a:lstStyle/>
          <a:p>
            <a:r>
              <a:rPr lang="en-US" sz="2800" dirty="0">
                <a:latin typeface="+mj-lt"/>
              </a:rPr>
              <a:t>AI-Based Real-Time Stress Detection via Webcam</a:t>
            </a:r>
            <a:endParaRPr lang="en-PK" sz="2800" dirty="0">
              <a:latin typeface="+mj-lt"/>
            </a:endParaRPr>
          </a:p>
        </p:txBody>
      </p:sp>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Demo</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509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buFont typeface="Wingdings" panose="05000000000000000000" pitchFamily="2" charset="2"/>
              <a:buChar char=""/>
            </a:pPr>
            <a:endParaRPr lang="en-US" sz="2800" dirty="0"/>
          </a:p>
          <a:p>
            <a:pPr defTabSz="932742">
              <a:lnSpc>
                <a:spcPct val="90000"/>
              </a:lnSpc>
              <a:spcBef>
                <a:spcPct val="20000"/>
              </a:spcBef>
              <a:buSzPct val="90000"/>
              <a:buFont typeface="Wingdings" panose="05000000000000000000" pitchFamily="2" charset="2"/>
              <a:buChar char=""/>
            </a:pPr>
            <a:endParaRPr lang="en-US" sz="2600" dirty="0"/>
          </a:p>
          <a:p>
            <a:pPr defTabSz="932742">
              <a:lnSpc>
                <a:spcPct val="90000"/>
              </a:lnSpc>
              <a:spcBef>
                <a:spcPct val="20000"/>
              </a:spcBef>
              <a:buSzPct val="90000"/>
              <a:buFont typeface="Wingdings" panose="05000000000000000000" pitchFamily="2" charset="2"/>
              <a:buChar char=""/>
            </a:pPr>
            <a:endParaRPr lang="en-US" sz="2600" dirty="0"/>
          </a:p>
        </p:txBody>
      </p:sp>
      <p:pic>
        <p:nvPicPr>
          <p:cNvPr id="3" name="Untitled video - Made with Clipchamp (1)">
            <a:hlinkClick r:id="" action="ppaction://media"/>
            <a:extLst>
              <a:ext uri="{FF2B5EF4-FFF2-40B4-BE49-F238E27FC236}">
                <a16:creationId xmlns:a16="http://schemas.microsoft.com/office/drawing/2014/main" id="{85B2F4B0-96FD-2811-5E07-B59448DE58D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1639" y="1518082"/>
            <a:ext cx="11336123" cy="4882718"/>
          </a:xfrm>
          <a:prstGeom prst="rect">
            <a:avLst/>
          </a:prstGeom>
        </p:spPr>
      </p:pic>
    </p:spTree>
    <p:extLst>
      <p:ext uri="{BB962C8B-B14F-4D97-AF65-F5344CB8AC3E}">
        <p14:creationId xmlns:p14="http://schemas.microsoft.com/office/powerpoint/2010/main" val="381617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7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Takeaways</a:t>
            </a:r>
          </a:p>
        </p:txBody>
      </p:sp>
      <p:sp>
        <p:nvSpPr>
          <p:cNvPr id="4" name="TextBox 3">
            <a:extLst>
              <a:ext uri="{FF2B5EF4-FFF2-40B4-BE49-F238E27FC236}">
                <a16:creationId xmlns:a16="http://schemas.microsoft.com/office/drawing/2014/main" id="{93C2A310-75B6-83FA-7C31-CCE08F16CD7B}"/>
              </a:ext>
            </a:extLst>
          </p:cNvPr>
          <p:cNvSpPr txBox="1"/>
          <p:nvPr/>
        </p:nvSpPr>
        <p:spPr>
          <a:xfrm>
            <a:off x="1088053" y="2426492"/>
            <a:ext cx="10263763" cy="69325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pPr>
            <a:r>
              <a:rPr lang="en-US" sz="2800" dirty="0">
                <a:latin typeface="+mj-lt"/>
              </a:rPr>
              <a:t>It’s Time to Rethink Emotional Intelligence</a:t>
            </a:r>
          </a:p>
          <a:p>
            <a:pPr defTabSz="932742">
              <a:lnSpc>
                <a:spcPct val="90000"/>
              </a:lnSpc>
              <a:spcBef>
                <a:spcPct val="20000"/>
              </a:spcBef>
              <a:buSzPct val="90000"/>
            </a:pPr>
            <a:endParaRPr lang="en-US" sz="2800" dirty="0"/>
          </a:p>
          <a:p>
            <a:pPr defTabSz="932742">
              <a:lnSpc>
                <a:spcPct val="90000"/>
              </a:lnSpc>
              <a:spcBef>
                <a:spcPct val="20000"/>
              </a:spcBef>
              <a:buSzPct val="90000"/>
            </a:pPr>
            <a:endParaRPr lang="en-US" sz="2800" b="1" dirty="0"/>
          </a:p>
        </p:txBody>
      </p:sp>
      <p:sp>
        <p:nvSpPr>
          <p:cNvPr id="3" name="Rectangle 1">
            <a:extLst>
              <a:ext uri="{FF2B5EF4-FFF2-40B4-BE49-F238E27FC236}">
                <a16:creationId xmlns:a16="http://schemas.microsoft.com/office/drawing/2014/main" id="{605764FD-ADB4-485B-9B66-E88673B51D23}"/>
              </a:ext>
            </a:extLst>
          </p:cNvPr>
          <p:cNvSpPr>
            <a:spLocks noChangeArrowheads="1"/>
          </p:cNvSpPr>
          <p:nvPr/>
        </p:nvSpPr>
        <p:spPr bwMode="auto">
          <a:xfrm>
            <a:off x="1623526" y="3119745"/>
            <a:ext cx="6227795"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0" i="0" u="none" strike="noStrike" cap="none" normalizeH="0" baseline="0" dirty="0">
                <a:ln>
                  <a:noFill/>
                </a:ln>
                <a:solidFill>
                  <a:schemeClr val="tx1"/>
                </a:solidFill>
                <a:effectLst/>
                <a:latin typeface="+mj-lt"/>
              </a:rPr>
              <a:t>❌ Stop relying only on self-reported surveys.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0" i="0" u="none" strike="noStrike" cap="none" normalizeH="0" baseline="0" dirty="0">
                <a:ln>
                  <a:noFill/>
                </a:ln>
                <a:solidFill>
                  <a:schemeClr val="tx1"/>
                </a:solidFill>
                <a:effectLst/>
                <a:latin typeface="+mj-lt"/>
              </a:rPr>
              <a:t>✅ Start using real-time, AI-powered emotion detection.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0" i="0" u="none" strike="noStrike" cap="none" normalizeH="0" baseline="0" dirty="0">
                <a:ln>
                  <a:noFill/>
                </a:ln>
                <a:solidFill>
                  <a:schemeClr val="tx1"/>
                </a:solidFill>
                <a:effectLst/>
                <a:latin typeface="+mj-lt"/>
              </a:rPr>
              <a:t>✅ No wearables. No cloud. Just a webcam.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0" i="0" u="none" strike="noStrike" cap="none" normalizeH="0" baseline="0" dirty="0">
                <a:ln>
                  <a:noFill/>
                </a:ln>
                <a:solidFill>
                  <a:schemeClr val="tx1"/>
                </a:solidFill>
                <a:effectLst/>
                <a:latin typeface="+mj-lt"/>
              </a:rPr>
              <a:t>🕒 Save time. </a:t>
            </a:r>
            <a:endParaRPr kumimoji="0" lang="en-US" altLang="en-PK"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0" i="0" u="none" strike="noStrike" cap="none" normalizeH="0" baseline="0" dirty="0">
                <a:ln>
                  <a:noFill/>
                </a:ln>
                <a:solidFill>
                  <a:schemeClr val="tx1"/>
                </a:solidFill>
                <a:effectLst/>
                <a:latin typeface="+mj-lt"/>
              </a:rPr>
              <a:t>💰 Cut costs. </a:t>
            </a:r>
            <a:endParaRPr kumimoji="0" lang="en-US" altLang="en-PK"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PK" altLang="en-PK" sz="1800" b="0" i="0" u="none" strike="noStrike" cap="none" normalizeH="0" baseline="0" dirty="0">
                <a:ln>
                  <a:noFill/>
                </a:ln>
                <a:solidFill>
                  <a:schemeClr val="tx1"/>
                </a:solidFill>
                <a:effectLst/>
                <a:latin typeface="+mj-lt"/>
              </a:rPr>
              <a:t>🧠 Improve awareness.</a:t>
            </a:r>
          </a:p>
        </p:txBody>
      </p:sp>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6FBD21B-B558-4589-A6DF-3348B1143415}">
  <ds:schemaRefs>
    <ds:schemaRef ds:uri="http://schemas.microsoft.com/sharepoint/v3/contenttype/forms"/>
  </ds:schemaRefs>
</ds:datastoreItem>
</file>

<file path=customXml/itemProps2.xml><?xml version="1.0" encoding="utf-8"?>
<ds:datastoreItem xmlns:ds="http://schemas.openxmlformats.org/officeDocument/2006/customXml" ds:itemID="{A42EBC73-D8CA-44F6-BF6B-087B84ABD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8bcb89-110c-418e-bb51-7f95f1182564"/>
    <ds:schemaRef ds:uri="7c0babc9-7a7a-47b5-a647-6cd2800917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81EC4BB-E8AF-45E0-9C79-B5C580965ADC}">
  <ds:schemaRefs>
    <ds:schemaRef ds:uri="http://schemas.microsoft.com/office/2006/metadata/properties"/>
    <ds:schemaRef ds:uri="http://schemas.microsoft.com/office/infopath/2007/PartnerControls"/>
    <ds:schemaRef ds:uri="7c0babc9-7a7a-47b5-a647-6cd2800917f1"/>
    <ds:schemaRef ds:uri="8d8bcb89-110c-418e-bb51-7f95f1182564"/>
  </ds:schemaRefs>
</ds:datastoreItem>
</file>

<file path=docProps/app.xml><?xml version="1.0" encoding="utf-8"?>
<Properties xmlns="http://schemas.openxmlformats.org/officeDocument/2006/extended-properties" xmlns:vt="http://schemas.openxmlformats.org/officeDocument/2006/docPropsVTypes">
  <Template>office theme</Template>
  <TotalTime>22</TotalTime>
  <Words>341</Words>
  <Application>Microsoft Office PowerPoint</Application>
  <PresentationFormat>Widescreen</PresentationFormat>
  <Paragraphs>51</Paragraphs>
  <Slides>5</Slides>
  <Notes>5</Notes>
  <HiddenSlides>0</HiddenSlides>
  <MMClips>1</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5</vt:i4>
      </vt:variant>
    </vt:vector>
  </HeadingPairs>
  <TitlesOfParts>
    <vt:vector size="19" baseType="lpstr">
      <vt:lpstr>Arial</vt:lpstr>
      <vt:lpstr>Calibri</vt:lpstr>
      <vt:lpstr>Calibri Light</vt:lpstr>
      <vt:lpstr>Consolas</vt:lpstr>
      <vt:lpstr>Quattrocento Sans</vt:lpstr>
      <vt:lpstr>Segoe Pro</vt:lpstr>
      <vt:lpstr>Segoe Pro Semibold</vt:lpstr>
      <vt:lpstr>Segoe UI</vt:lpstr>
      <vt:lpstr>Segoe UI Semibold</vt:lpstr>
      <vt:lpstr>Wingdings</vt:lpstr>
      <vt:lpstr>office theme</vt:lpstr>
      <vt:lpstr>1_White Template</vt:lpstr>
      <vt:lpstr>MS_Startups_FH_PPT_Template FY23</vt:lpstr>
      <vt:lpstr>Light</vt:lpstr>
      <vt:lpstr>Mind Menders Solution Type: Web Application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MOHAMED FARAAZMAN BIN FAROOQ S</cp:lastModifiedBy>
  <cp:revision>104</cp:revision>
  <dcterms:created xsi:type="dcterms:W3CDTF">2013-07-15T20:26:40Z</dcterms:created>
  <dcterms:modified xsi:type="dcterms:W3CDTF">2025-05-28T15:50:37Z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

<file path=docProps/thumbnail.jpeg>
</file>